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5" r:id="rId4"/>
    <p:sldId id="266" r:id="rId5"/>
    <p:sldId id="263" r:id="rId6"/>
    <p:sldId id="264" r:id="rId7"/>
    <p:sldId id="260" r:id="rId8"/>
    <p:sldId id="261" r:id="rId9"/>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59" autoAdjust="0"/>
    <p:restoredTop sz="94660"/>
  </p:normalViewPr>
  <p:slideViewPr>
    <p:cSldViewPr snapToGrid="0">
      <p:cViewPr varScale="1">
        <p:scale>
          <a:sx n="113" d="100"/>
          <a:sy n="113" d="100"/>
        </p:scale>
        <p:origin x="138"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AEB2B2-775A-498D-96BD-240F894F7D48}" type="datetimeFigureOut">
              <a:rPr lang="en-US" smtClean="0"/>
              <a:t>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2259212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AEB2B2-775A-498D-96BD-240F894F7D48}" type="datetimeFigureOut">
              <a:rPr lang="en-US" smtClean="0"/>
              <a:t>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2761683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AEB2B2-775A-498D-96BD-240F894F7D48}" type="datetimeFigureOut">
              <a:rPr lang="en-US" smtClean="0"/>
              <a:t>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2444341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AEB2B2-775A-498D-96BD-240F894F7D48}" type="datetimeFigureOut">
              <a:rPr lang="en-US" smtClean="0"/>
              <a:t>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3163047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AEB2B2-775A-498D-96BD-240F894F7D48}" type="datetimeFigureOut">
              <a:rPr lang="en-US" smtClean="0"/>
              <a:t>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1080315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1AEB2B2-775A-498D-96BD-240F894F7D48}" type="datetimeFigureOut">
              <a:rPr lang="en-US" smtClean="0"/>
              <a:t>1/17/2018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914508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1AEB2B2-775A-498D-96BD-240F894F7D48}" type="datetimeFigureOut">
              <a:rPr lang="en-US" smtClean="0"/>
              <a:t>1/17/2018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352620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1AEB2B2-775A-498D-96BD-240F894F7D48}" type="datetimeFigureOut">
              <a:rPr lang="en-US" smtClean="0"/>
              <a:t>1/17/2018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151089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AEB2B2-775A-498D-96BD-240F894F7D48}" type="datetimeFigureOut">
              <a:rPr lang="en-US" smtClean="0"/>
              <a:t>1/17/2018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1598332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AEB2B2-775A-498D-96BD-240F894F7D48}" type="datetimeFigureOut">
              <a:rPr lang="en-US" smtClean="0"/>
              <a:t>1/17/2018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2850098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AEB2B2-775A-498D-96BD-240F894F7D48}" type="datetimeFigureOut">
              <a:rPr lang="en-US" smtClean="0"/>
              <a:t>1/17/2018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2739083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9000"/>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AEB2B2-775A-498D-96BD-240F894F7D48}" type="datetimeFigureOut">
              <a:rPr lang="en-US" smtClean="0"/>
              <a:t>1/17/2018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1E6580-B9EC-43B6-BB55-B540F6816EEC}" type="slidenum">
              <a:rPr lang="en-US" smtClean="0"/>
              <a:t>‹#›</a:t>
            </a:fld>
            <a:endParaRPr lang="en-US" dirty="0"/>
          </a:p>
        </p:txBody>
      </p:sp>
    </p:spTree>
    <p:extLst>
      <p:ext uri="{BB962C8B-B14F-4D97-AF65-F5344CB8AC3E}">
        <p14:creationId xmlns:p14="http://schemas.microsoft.com/office/powerpoint/2010/main" val="28793455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emf"/><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4000"/>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23492" y="491298"/>
            <a:ext cx="9444507" cy="2380691"/>
          </a:xfrm>
        </p:spPr>
        <p:txBody>
          <a:bodyPr/>
          <a:lstStyle/>
          <a:p>
            <a:r>
              <a:rPr lang="en-US" b="1" i="1" dirty="0" smtClean="0">
                <a:solidFill>
                  <a:schemeClr val="accent6">
                    <a:lumMod val="75000"/>
                  </a:schemeClr>
                </a:solidFill>
              </a:rPr>
              <a:t>Woodland Public Schools</a:t>
            </a:r>
            <a:endParaRPr lang="en-US" b="1" i="1" dirty="0">
              <a:solidFill>
                <a:schemeClr val="accent6">
                  <a:lumMod val="75000"/>
                </a:schemeClr>
              </a:solidFill>
            </a:endParaRPr>
          </a:p>
        </p:txBody>
      </p:sp>
      <p:sp>
        <p:nvSpPr>
          <p:cNvPr id="3" name="Subtitle 2"/>
          <p:cNvSpPr>
            <a:spLocks noGrp="1"/>
          </p:cNvSpPr>
          <p:nvPr>
            <p:ph type="subTitle" idx="1"/>
          </p:nvPr>
        </p:nvSpPr>
        <p:spPr>
          <a:xfrm>
            <a:off x="1373745" y="3848668"/>
            <a:ext cx="9144000" cy="1655762"/>
          </a:xfrm>
        </p:spPr>
        <p:txBody>
          <a:bodyPr>
            <a:normAutofit/>
          </a:bodyPr>
          <a:lstStyle/>
          <a:p>
            <a:r>
              <a:rPr lang="en-US" sz="3600" dirty="0" smtClean="0">
                <a:solidFill>
                  <a:schemeClr val="accent6">
                    <a:lumMod val="75000"/>
                  </a:schemeClr>
                </a:solidFill>
              </a:rPr>
              <a:t>Facilities </a:t>
            </a:r>
            <a:r>
              <a:rPr lang="en-US" sz="3600" dirty="0">
                <a:solidFill>
                  <a:schemeClr val="accent6">
                    <a:lumMod val="75000"/>
                  </a:schemeClr>
                </a:solidFill>
              </a:rPr>
              <a:t>and </a:t>
            </a:r>
            <a:r>
              <a:rPr lang="en-US" sz="3600" dirty="0" smtClean="0">
                <a:solidFill>
                  <a:schemeClr val="accent6">
                    <a:lumMod val="75000"/>
                  </a:schemeClr>
                </a:solidFill>
              </a:rPr>
              <a:t>Safety Report</a:t>
            </a:r>
          </a:p>
          <a:p>
            <a:r>
              <a:rPr lang="en-US" sz="3600" dirty="0" smtClean="0">
                <a:solidFill>
                  <a:schemeClr val="accent6">
                    <a:lumMod val="75000"/>
                  </a:schemeClr>
                </a:solidFill>
              </a:rPr>
              <a:t>December 2017  </a:t>
            </a:r>
            <a:endParaRPr lang="en-US" sz="3600" dirty="0">
              <a:solidFill>
                <a:schemeClr val="accent6">
                  <a:lumMod val="75000"/>
                </a:schemeClr>
              </a:solidFill>
            </a:endParaRPr>
          </a:p>
        </p:txBody>
      </p:sp>
    </p:spTree>
    <p:extLst>
      <p:ext uri="{BB962C8B-B14F-4D97-AF65-F5344CB8AC3E}">
        <p14:creationId xmlns:p14="http://schemas.microsoft.com/office/powerpoint/2010/main" val="1156243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725" y="154224"/>
            <a:ext cx="11727957" cy="817916"/>
          </a:xfrm>
          <a:prstGeom prst="rect">
            <a:avLst/>
          </a:prstGeom>
        </p:spPr>
        <p:txBody>
          <a:bodyPr wrap="square">
            <a:spAutoFit/>
          </a:bodyPr>
          <a:lstStyle/>
          <a:p>
            <a:pPr>
              <a:lnSpc>
                <a:spcPct val="115000"/>
              </a:lnSpc>
            </a:pPr>
            <a:r>
              <a:rPr lang="en-US" sz="2400" i="1" dirty="0" smtClean="0">
                <a:effectLst/>
                <a:latin typeface="Calibri" panose="020F0502020204030204" pitchFamily="34" charset="0"/>
                <a:ea typeface="Calibri" panose="020F0502020204030204" pitchFamily="34" charset="0"/>
                <a:cs typeface="Times New Roman" panose="02020603050405020304" pitchFamily="18" charset="0"/>
              </a:rPr>
              <a:t>FACILITIES REPORT</a:t>
            </a:r>
          </a:p>
          <a:p>
            <a:pPr>
              <a:lnSpc>
                <a:spcPct val="115000"/>
              </a:lnSpc>
            </a:pPr>
            <a:endParaRPr lang="en-US" sz="1700" b="1" u="sng" dirty="0">
              <a:latin typeface="Calibri" panose="020F0502020204030204" pitchFamily="34" charset="0"/>
              <a:ea typeface="Calibri" panose="020F0502020204030204" pitchFamily="34" charset="0"/>
              <a:cs typeface="Times New Roman" panose="02020603050405020304" pitchFamily="18" charset="0"/>
            </a:endParaRPr>
          </a:p>
        </p:txBody>
      </p:sp>
      <p:sp>
        <p:nvSpPr>
          <p:cNvPr id="2" name="Rectangle 1"/>
          <p:cNvSpPr/>
          <p:nvPr/>
        </p:nvSpPr>
        <p:spPr>
          <a:xfrm>
            <a:off x="252095" y="2131892"/>
            <a:ext cx="10770832" cy="2640723"/>
          </a:xfrm>
          <a:prstGeom prst="rect">
            <a:avLst/>
          </a:prstGeom>
        </p:spPr>
        <p:txBody>
          <a:bodyPr wrap="square">
            <a:spAutoFit/>
          </a:bodyPr>
          <a:lstStyle/>
          <a:p>
            <a:pPr>
              <a:lnSpc>
                <a:spcPct val="115000"/>
              </a:lnSpc>
            </a:pPr>
            <a:endParaRPr lang="en-US" u="sng"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endParaRPr lang="en-US" u="sng"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Title 5"/>
          <p:cNvSpPr>
            <a:spLocks noGrp="1"/>
          </p:cNvSpPr>
          <p:nvPr>
            <p:ph type="title"/>
          </p:nvPr>
        </p:nvSpPr>
        <p:spPr>
          <a:xfrm>
            <a:off x="316912" y="446288"/>
            <a:ext cx="10641198" cy="4987373"/>
          </a:xfrm>
        </p:spPr>
        <p:txBody>
          <a:bodyPr>
            <a:normAutofit/>
          </a:bodyPr>
          <a:lstStyle/>
          <a:p>
            <a:r>
              <a:rPr lang="en-US" sz="1800" b="1" u="sng" dirty="0" smtClean="0">
                <a:latin typeface="Calibri" panose="020F0502020204030204" pitchFamily="34" charset="0"/>
                <a:ea typeface="Calibri" panose="020F0502020204030204" pitchFamily="34" charset="0"/>
                <a:cs typeface="Times New Roman" panose="02020603050405020304" pitchFamily="18" charset="0"/>
              </a:rPr>
              <a:t>Piping failure WPS</a:t>
            </a:r>
            <a:br>
              <a:rPr lang="en-US" sz="1800" b="1" u="sng" dirty="0" smtClean="0">
                <a:latin typeface="Calibri" panose="020F0502020204030204" pitchFamily="34" charset="0"/>
                <a:ea typeface="Calibri" panose="020F0502020204030204" pitchFamily="34" charset="0"/>
                <a:cs typeface="Times New Roman" panose="02020603050405020304" pitchFamily="18" charset="0"/>
              </a:rPr>
            </a:br>
            <a:r>
              <a:rPr lang="en-US" sz="1800" dirty="0" smtClean="0">
                <a:latin typeface="Calibri" panose="020F0502020204030204" pitchFamily="34" charset="0"/>
                <a:ea typeface="Calibri" panose="020F0502020204030204" pitchFamily="34" charset="0"/>
                <a:cs typeface="Times New Roman" panose="02020603050405020304" pitchFamily="18" charset="0"/>
              </a:rPr>
              <a:t>A large section of the city water piping sprung a leak at the Primary School. This section of piping was scheduled for replacement during the upcoming summer break, due to multiple previous repairs. Due to the location of this leak and the remaining wall thickness of the piping, we were forced to complete this repair now. Approximately 150 feet of 3 inch and 1 ½ galvanized pipe were replaced with non-metal piping (PEX, crosslink polyethylene).</a:t>
            </a:r>
            <a:br>
              <a:rPr lang="en-US" sz="1800" dirty="0" smtClean="0">
                <a:latin typeface="Calibri" panose="020F0502020204030204" pitchFamily="34" charset="0"/>
                <a:ea typeface="Calibri" panose="020F0502020204030204" pitchFamily="34" charset="0"/>
                <a:cs typeface="Times New Roman" panose="02020603050405020304" pitchFamily="18" charset="0"/>
              </a:rPr>
            </a:br>
            <a:r>
              <a:rPr lang="en-US" sz="1800" dirty="0" smtClean="0">
                <a:latin typeface="Calibri" panose="020F0502020204030204" pitchFamily="34" charset="0"/>
                <a:ea typeface="Calibri" panose="020F0502020204030204" pitchFamily="34" charset="0"/>
                <a:cs typeface="Times New Roman" panose="02020603050405020304" pitchFamily="18" charset="0"/>
              </a:rPr>
              <a:t/>
            </a:r>
            <a:br>
              <a:rPr lang="en-US" sz="1800" dirty="0" smtClean="0">
                <a:latin typeface="Calibri" panose="020F0502020204030204" pitchFamily="34" charset="0"/>
                <a:ea typeface="Calibri" panose="020F0502020204030204" pitchFamily="34" charset="0"/>
                <a:cs typeface="Times New Roman" panose="02020603050405020304" pitchFamily="18" charset="0"/>
              </a:rPr>
            </a:br>
            <a:r>
              <a:rPr lang="en-US" sz="1800" b="1" u="sng" dirty="0" smtClean="0">
                <a:latin typeface="Calibri" panose="020F0502020204030204" pitchFamily="34" charset="0"/>
                <a:ea typeface="Calibri" panose="020F0502020204030204" pitchFamily="34" charset="0"/>
                <a:cs typeface="Times New Roman" panose="02020603050405020304" pitchFamily="18" charset="0"/>
              </a:rPr>
              <a:t>Emergency planning docs</a:t>
            </a:r>
            <a:br>
              <a:rPr lang="en-US" sz="1800" b="1" u="sng" dirty="0" smtClean="0">
                <a:latin typeface="Calibri" panose="020F0502020204030204" pitchFamily="34" charset="0"/>
                <a:ea typeface="Calibri" panose="020F0502020204030204" pitchFamily="34" charset="0"/>
                <a:cs typeface="Times New Roman" panose="02020603050405020304" pitchFamily="18" charset="0"/>
              </a:rPr>
            </a:br>
            <a:r>
              <a:rPr lang="en-US" sz="1800" dirty="0" smtClean="0">
                <a:latin typeface="Calibri" panose="020F0502020204030204" pitchFamily="34" charset="0"/>
                <a:ea typeface="Calibri" panose="020F0502020204030204" pitchFamily="34" charset="0"/>
                <a:cs typeface="Times New Roman" panose="02020603050405020304" pitchFamily="18" charset="0"/>
              </a:rPr>
              <a:t>The new emergency planning policy and procedure drafts were completed and sent to the Superintendent for review. This is a complete rewrite of both documents with detailed planning strategies for both District level and school level planning. </a:t>
            </a:r>
            <a:br>
              <a:rPr lang="en-US" sz="1800" dirty="0" smtClean="0">
                <a:latin typeface="Calibri" panose="020F0502020204030204" pitchFamily="34" charset="0"/>
                <a:ea typeface="Calibri" panose="020F0502020204030204" pitchFamily="34" charset="0"/>
                <a:cs typeface="Times New Roman" panose="02020603050405020304" pitchFamily="18" charset="0"/>
              </a:rPr>
            </a:br>
            <a:r>
              <a:rPr lang="en-US" sz="1800" dirty="0" smtClean="0">
                <a:latin typeface="Calibri" panose="020F0502020204030204" pitchFamily="34" charset="0"/>
                <a:ea typeface="Calibri" panose="020F0502020204030204" pitchFamily="34" charset="0"/>
                <a:cs typeface="Times New Roman" panose="02020603050405020304" pitchFamily="18" charset="0"/>
              </a:rPr>
              <a:t/>
            </a:r>
            <a:br>
              <a:rPr lang="en-US" sz="1800" dirty="0" smtClean="0">
                <a:latin typeface="Calibri" panose="020F0502020204030204" pitchFamily="34" charset="0"/>
                <a:ea typeface="Calibri" panose="020F0502020204030204" pitchFamily="34" charset="0"/>
                <a:cs typeface="Times New Roman" panose="02020603050405020304" pitchFamily="18" charset="0"/>
              </a:rPr>
            </a:br>
            <a:r>
              <a:rPr lang="en-US" sz="1800" b="1" u="sng" dirty="0" smtClean="0">
                <a:latin typeface="Calibri" panose="020F0502020204030204" pitchFamily="34" charset="0"/>
                <a:ea typeface="Calibri" panose="020F0502020204030204" pitchFamily="34" charset="0"/>
                <a:cs typeface="Times New Roman" panose="02020603050405020304" pitchFamily="18" charset="0"/>
              </a:rPr>
              <a:t>Meeting with Police Chief </a:t>
            </a:r>
            <a:br>
              <a:rPr lang="en-US" sz="1800" b="1" u="sng" dirty="0" smtClean="0">
                <a:latin typeface="Calibri" panose="020F0502020204030204" pitchFamily="34" charset="0"/>
                <a:ea typeface="Calibri" panose="020F0502020204030204" pitchFamily="34" charset="0"/>
                <a:cs typeface="Times New Roman" panose="02020603050405020304" pitchFamily="18" charset="0"/>
              </a:rPr>
            </a:br>
            <a:r>
              <a:rPr lang="en-US" sz="1800" dirty="0" smtClean="0">
                <a:latin typeface="Calibri" panose="020F0502020204030204" pitchFamily="34" charset="0"/>
                <a:ea typeface="Calibri" panose="020F0502020204030204" pitchFamily="34" charset="0"/>
                <a:cs typeface="Times New Roman" panose="02020603050405020304" pitchFamily="18" charset="0"/>
              </a:rPr>
              <a:t>Met with the Woodland Police Chief to discuss details of our emergency planning process and associated procedures. We discussed key topics of emergency planning including: </a:t>
            </a:r>
            <a:br>
              <a:rPr lang="en-US" sz="1800" dirty="0" smtClean="0">
                <a:latin typeface="Calibri" panose="020F0502020204030204" pitchFamily="34" charset="0"/>
                <a:ea typeface="Calibri" panose="020F0502020204030204" pitchFamily="34" charset="0"/>
                <a:cs typeface="Times New Roman" panose="02020603050405020304" pitchFamily="18" charset="0"/>
              </a:rPr>
            </a:br>
            <a:r>
              <a:rPr lang="en-US" sz="1800" dirty="0" smtClean="0">
                <a:latin typeface="Calibri" panose="020F0502020204030204" pitchFamily="34" charset="0"/>
                <a:ea typeface="Calibri" panose="020F0502020204030204" pitchFamily="34" charset="0"/>
                <a:cs typeface="Times New Roman" panose="02020603050405020304" pitchFamily="18" charset="0"/>
              </a:rPr>
              <a:t/>
            </a:r>
            <a:br>
              <a:rPr lang="en-US" sz="1800" dirty="0" smtClean="0">
                <a:latin typeface="Calibri" panose="020F0502020204030204" pitchFamily="34" charset="0"/>
                <a:ea typeface="Calibri" panose="020F0502020204030204" pitchFamily="34" charset="0"/>
                <a:cs typeface="Times New Roman" panose="02020603050405020304" pitchFamily="18" charset="0"/>
              </a:rPr>
            </a:br>
            <a:r>
              <a:rPr lang="en-US" sz="2000" i="1" dirty="0" smtClean="0">
                <a:latin typeface="Calibri" panose="020F0502020204030204" pitchFamily="34" charset="0"/>
                <a:ea typeface="Calibri" panose="020F0502020204030204" pitchFamily="34" charset="0"/>
                <a:cs typeface="Times New Roman" panose="02020603050405020304" pitchFamily="18" charset="0"/>
              </a:rPr>
              <a:t>	</a:t>
            </a:r>
            <a:endParaRPr lang="en-US" sz="2000" dirty="0"/>
          </a:p>
        </p:txBody>
      </p:sp>
      <p:sp>
        <p:nvSpPr>
          <p:cNvPr id="9" name="TextBox 8"/>
          <p:cNvSpPr txBox="1"/>
          <p:nvPr/>
        </p:nvSpPr>
        <p:spPr>
          <a:xfrm>
            <a:off x="316912" y="4556498"/>
            <a:ext cx="4174925" cy="1754326"/>
          </a:xfrm>
          <a:prstGeom prst="rect">
            <a:avLst/>
          </a:prstGeom>
          <a:noFill/>
        </p:spPr>
        <p:txBody>
          <a:bodyPr wrap="none" rtlCol="0">
            <a:spAutoFit/>
          </a:bodyPr>
          <a:lstStyle/>
          <a:p>
            <a:pPr marL="285750" indent="-285750">
              <a:buFont typeface="Arial" panose="020B0604020202020204" pitchFamily="34" charset="0"/>
              <a:buChar char="•"/>
            </a:pPr>
            <a:r>
              <a:rPr lang="en-US" dirty="0" smtClean="0">
                <a:latin typeface="Calibri" panose="020F0502020204030204" pitchFamily="34" charset="0"/>
                <a:ea typeface="Calibri" panose="020F0502020204030204" pitchFamily="34" charset="0"/>
                <a:cs typeface="Times New Roman" panose="02020603050405020304" pitchFamily="18" charset="0"/>
              </a:rPr>
              <a:t>Communication strategies</a:t>
            </a:r>
          </a:p>
          <a:p>
            <a:pPr marL="285750" indent="-285750">
              <a:buFont typeface="Arial" panose="020B0604020202020204" pitchFamily="34" charset="0"/>
              <a:buChar char="•"/>
            </a:pPr>
            <a:r>
              <a:rPr lang="en-US" dirty="0" smtClean="0">
                <a:latin typeface="Calibri" panose="020F0502020204030204" pitchFamily="34" charset="0"/>
                <a:ea typeface="Calibri" panose="020F0502020204030204" pitchFamily="34" charset="0"/>
                <a:cs typeface="Times New Roman" panose="02020603050405020304" pitchFamily="18" charset="0"/>
              </a:rPr>
              <a:t>Incident Command System</a:t>
            </a:r>
          </a:p>
          <a:p>
            <a:pPr marL="285750" indent="-285750">
              <a:buFont typeface="Arial" panose="020B0604020202020204" pitchFamily="34" charset="0"/>
              <a:buChar char="•"/>
            </a:pPr>
            <a:r>
              <a:rPr lang="en-US" dirty="0" smtClean="0">
                <a:latin typeface="Calibri" panose="020F0502020204030204" pitchFamily="34" charset="0"/>
                <a:ea typeface="Calibri" panose="020F0502020204030204" pitchFamily="34" charset="0"/>
                <a:cs typeface="Times New Roman" panose="02020603050405020304" pitchFamily="18" charset="0"/>
              </a:rPr>
              <a:t>Reunification locations and procedures </a:t>
            </a:r>
          </a:p>
          <a:p>
            <a:pPr marL="285750" indent="-285750">
              <a:buFont typeface="Arial" panose="020B0604020202020204" pitchFamily="34" charset="0"/>
              <a:buChar char="•"/>
            </a:pPr>
            <a:r>
              <a:rPr lang="en-US" dirty="0" smtClean="0">
                <a:latin typeface="Calibri" panose="020F0502020204030204" pitchFamily="34" charset="0"/>
                <a:ea typeface="Calibri" panose="020F0502020204030204" pitchFamily="34" charset="0"/>
                <a:cs typeface="Times New Roman" panose="02020603050405020304" pitchFamily="18" charset="0"/>
              </a:rPr>
              <a:t>Traffic control</a:t>
            </a:r>
          </a:p>
          <a:p>
            <a:pPr marL="285750" indent="-285750">
              <a:buFont typeface="Arial" panose="020B0604020202020204" pitchFamily="34" charset="0"/>
              <a:buChar char="•"/>
            </a:pPr>
            <a:r>
              <a:rPr lang="en-US" dirty="0" smtClean="0">
                <a:latin typeface="Calibri" panose="020F0502020204030204" pitchFamily="34" charset="0"/>
                <a:ea typeface="Calibri" panose="020F0502020204030204" pitchFamily="34" charset="0"/>
                <a:cs typeface="Times New Roman" panose="02020603050405020304" pitchFamily="18" charset="0"/>
              </a:rPr>
              <a:t>School and District Emergency plans</a:t>
            </a:r>
          </a:p>
          <a:p>
            <a:pPr marL="285750" indent="-285750">
              <a:buFont typeface="Arial" panose="020B0604020202020204" pitchFamily="34" charset="0"/>
              <a:buChar char="•"/>
            </a:pPr>
            <a:r>
              <a:rPr lang="en-US" dirty="0" smtClean="0">
                <a:latin typeface="Calibri" panose="020F0502020204030204" pitchFamily="34" charset="0"/>
                <a:ea typeface="Calibri" panose="020F0502020204030204" pitchFamily="34" charset="0"/>
                <a:cs typeface="Times New Roman" panose="02020603050405020304" pitchFamily="18" charset="0"/>
              </a:rPr>
              <a:t>Standard Response Protocol (SRP)</a:t>
            </a:r>
          </a:p>
        </p:txBody>
      </p:sp>
    </p:spTree>
    <p:extLst>
      <p:ext uri="{BB962C8B-B14F-4D97-AF65-F5344CB8AC3E}">
        <p14:creationId xmlns:p14="http://schemas.microsoft.com/office/powerpoint/2010/main" val="32376881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44696" y="180305"/>
            <a:ext cx="3504677" cy="461665"/>
          </a:xfrm>
          <a:prstGeom prst="rect">
            <a:avLst/>
          </a:prstGeom>
          <a:noFill/>
        </p:spPr>
        <p:txBody>
          <a:bodyPr wrap="none" rtlCol="0">
            <a:spAutoFit/>
          </a:bodyPr>
          <a:lstStyle/>
          <a:p>
            <a:r>
              <a:rPr lang="en-US" sz="2400" i="1" dirty="0" smtClean="0"/>
              <a:t>Facilities Report Continued</a:t>
            </a:r>
            <a:endParaRPr lang="en-US" sz="2400" i="1" dirty="0"/>
          </a:p>
        </p:txBody>
      </p:sp>
      <p:sp>
        <p:nvSpPr>
          <p:cNvPr id="2" name="Rectangle 1"/>
          <p:cNvSpPr/>
          <p:nvPr/>
        </p:nvSpPr>
        <p:spPr>
          <a:xfrm>
            <a:off x="626772" y="3122403"/>
            <a:ext cx="11196034" cy="2072875"/>
          </a:xfrm>
          <a:prstGeom prst="rect">
            <a:avLst/>
          </a:prstGeom>
        </p:spPr>
        <p:txBody>
          <a:bodyPr wrap="square">
            <a:spAutoFit/>
          </a:bodyPr>
          <a:lstStyle/>
          <a:p>
            <a:endParaRPr lang="en-US" dirty="0"/>
          </a:p>
          <a:p>
            <a:endParaRPr lang="en-US" dirty="0" smtClean="0"/>
          </a:p>
          <a:p>
            <a:endParaRPr lang="en-US" dirty="0" smtClean="0"/>
          </a:p>
          <a:p>
            <a:endParaRPr lang="en-US" dirty="0" smtClean="0"/>
          </a:p>
          <a:p>
            <a:endParaRPr lang="en-US" dirty="0" smtClean="0"/>
          </a:p>
          <a:p>
            <a:pPr>
              <a:lnSpc>
                <a:spcPct val="115000"/>
              </a:lnSpc>
            </a:pP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Content Placeholder 3"/>
          <p:cNvSpPr>
            <a:spLocks noGrp="1"/>
          </p:cNvSpPr>
          <p:nvPr>
            <p:ph sz="half" idx="1"/>
          </p:nvPr>
        </p:nvSpPr>
        <p:spPr>
          <a:xfrm>
            <a:off x="244696" y="809393"/>
            <a:ext cx="11809929" cy="5939135"/>
          </a:xfrm>
        </p:spPr>
        <p:txBody>
          <a:bodyPr>
            <a:normAutofit fontScale="92500" lnSpcReduction="10000"/>
          </a:bodyPr>
          <a:lstStyle/>
          <a:p>
            <a:pPr marL="0" indent="0">
              <a:lnSpc>
                <a:spcPct val="100000"/>
              </a:lnSpc>
              <a:spcBef>
                <a:spcPts val="0"/>
              </a:spcBef>
              <a:buNone/>
            </a:pPr>
            <a:r>
              <a:rPr lang="en-US" sz="1900" b="1" dirty="0">
                <a:latin typeface="Calibri" panose="020F0502020204030204" pitchFamily="34" charset="0"/>
                <a:ea typeface="Calibri" panose="020F0502020204030204" pitchFamily="34" charset="0"/>
                <a:cs typeface="Times New Roman" panose="02020603050405020304" pitchFamily="18" charset="0"/>
              </a:rPr>
              <a:t>Lighting WHS</a:t>
            </a:r>
            <a:br>
              <a:rPr lang="en-US" sz="1900" b="1" dirty="0">
                <a:latin typeface="Calibri" panose="020F0502020204030204" pitchFamily="34" charset="0"/>
                <a:ea typeface="Calibri" panose="020F0502020204030204" pitchFamily="34" charset="0"/>
                <a:cs typeface="Times New Roman" panose="02020603050405020304" pitchFamily="18" charset="0"/>
              </a:rPr>
            </a:br>
            <a:r>
              <a:rPr lang="en-US" sz="1800" dirty="0">
                <a:latin typeface="Calibri" panose="020F0502020204030204" pitchFamily="34" charset="0"/>
                <a:ea typeface="Calibri" panose="020F0502020204030204" pitchFamily="34" charset="0"/>
                <a:cs typeface="Times New Roman" panose="02020603050405020304" pitchFamily="18" charset="0"/>
              </a:rPr>
              <a:t>We have </a:t>
            </a:r>
            <a:r>
              <a:rPr lang="en-US" sz="1800" dirty="0" smtClean="0">
                <a:latin typeface="Calibri" panose="020F0502020204030204" pitchFamily="34" charset="0"/>
                <a:ea typeface="Calibri" panose="020F0502020204030204" pitchFamily="34" charset="0"/>
                <a:cs typeface="Times New Roman" panose="02020603050405020304" pitchFamily="18" charset="0"/>
              </a:rPr>
              <a:t>experienced </a:t>
            </a:r>
            <a:r>
              <a:rPr lang="en-US" sz="1800" dirty="0">
                <a:latin typeface="Calibri" panose="020F0502020204030204" pitchFamily="34" charset="0"/>
                <a:ea typeface="Calibri" panose="020F0502020204030204" pitchFamily="34" charset="0"/>
                <a:cs typeface="Times New Roman" panose="02020603050405020304" pitchFamily="18" charset="0"/>
              </a:rPr>
              <a:t>multiple lighting issues at </a:t>
            </a:r>
            <a:r>
              <a:rPr lang="en-US" sz="1800" dirty="0" smtClean="0">
                <a:latin typeface="Calibri" panose="020F0502020204030204" pitchFamily="34" charset="0"/>
                <a:ea typeface="Calibri" panose="020F0502020204030204" pitchFamily="34" charset="0"/>
                <a:cs typeface="Times New Roman" panose="02020603050405020304" pitchFamily="18" charset="0"/>
              </a:rPr>
              <a:t>WHS, </a:t>
            </a:r>
            <a:r>
              <a:rPr lang="en-US" sz="1800" dirty="0">
                <a:latin typeface="Calibri" panose="020F0502020204030204" pitchFamily="34" charset="0"/>
                <a:ea typeface="Calibri" panose="020F0502020204030204" pitchFamily="34" charset="0"/>
                <a:cs typeface="Times New Roman" panose="02020603050405020304" pitchFamily="18" charset="0"/>
              </a:rPr>
              <a:t>including multiple failures of LED lights in the </a:t>
            </a:r>
            <a:r>
              <a:rPr lang="en-US" sz="1800" dirty="0" smtClean="0">
                <a:latin typeface="Calibri" panose="020F0502020204030204" pitchFamily="34" charset="0"/>
                <a:ea typeface="Calibri" panose="020F0502020204030204" pitchFamily="34" charset="0"/>
                <a:cs typeface="Times New Roman" panose="02020603050405020304" pitchFamily="18" charset="0"/>
              </a:rPr>
              <a:t>hallways, </a:t>
            </a:r>
            <a:r>
              <a:rPr lang="en-US" sz="1800" dirty="0">
                <a:latin typeface="Calibri" panose="020F0502020204030204" pitchFamily="34" charset="0"/>
                <a:ea typeface="Calibri" panose="020F0502020204030204" pitchFamily="34" charset="0"/>
                <a:cs typeface="Times New Roman" panose="02020603050405020304" pitchFamily="18" charset="0"/>
              </a:rPr>
              <a:t>(currently around </a:t>
            </a:r>
            <a:r>
              <a:rPr lang="en-US" sz="1800" dirty="0" smtClean="0">
                <a:latin typeface="Calibri" panose="020F0502020204030204" pitchFamily="34" charset="0"/>
                <a:ea typeface="Calibri" panose="020F0502020204030204" pitchFamily="34" charset="0"/>
                <a:cs typeface="Times New Roman" panose="02020603050405020304" pitchFamily="18" charset="0"/>
              </a:rPr>
              <a:t>ten (10) </a:t>
            </a:r>
            <a:r>
              <a:rPr lang="en-US" sz="1800" dirty="0">
                <a:latin typeface="Calibri" panose="020F0502020204030204" pitchFamily="34" charset="0"/>
                <a:ea typeface="Calibri" panose="020F0502020204030204" pitchFamily="34" charset="0"/>
                <a:cs typeface="Times New Roman" panose="02020603050405020304" pitchFamily="18" charset="0"/>
              </a:rPr>
              <a:t>fixtures partially out) dimming and control </a:t>
            </a:r>
            <a:r>
              <a:rPr lang="en-US" sz="1800" dirty="0" smtClean="0">
                <a:latin typeface="Calibri" panose="020F0502020204030204" pitchFamily="34" charset="0"/>
                <a:ea typeface="Calibri" panose="020F0502020204030204" pitchFamily="34" charset="0"/>
                <a:cs typeface="Times New Roman" panose="02020603050405020304" pitchFamily="18" charset="0"/>
              </a:rPr>
              <a:t>functions- </a:t>
            </a:r>
            <a:r>
              <a:rPr lang="en-US" sz="1800" dirty="0">
                <a:latin typeface="Calibri" panose="020F0502020204030204" pitchFamily="34" charset="0"/>
                <a:ea typeface="Calibri" panose="020F0502020204030204" pitchFamily="34" charset="0"/>
                <a:cs typeface="Times New Roman" panose="02020603050405020304" pitchFamily="18" charset="0"/>
              </a:rPr>
              <a:t>Aux Gym, Main Gym, Commons and main hallway. Most recently we had a second failure of the UPS that caused a loss of control power to all external lighting. I am working these problems with </a:t>
            </a:r>
            <a:r>
              <a:rPr lang="en-US" sz="1800" dirty="0" smtClean="0">
                <a:latin typeface="Calibri" panose="020F0502020204030204" pitchFamily="34" charset="0"/>
                <a:ea typeface="Calibri" panose="020F0502020204030204" pitchFamily="34" charset="0"/>
                <a:cs typeface="Times New Roman" panose="02020603050405020304" pitchFamily="18" charset="0"/>
              </a:rPr>
              <a:t>Eaton, </a:t>
            </a:r>
            <a:r>
              <a:rPr lang="en-US" sz="1800" dirty="0">
                <a:latin typeface="Calibri" panose="020F0502020204030204" pitchFamily="34" charset="0"/>
                <a:ea typeface="Calibri" panose="020F0502020204030204" pitchFamily="34" charset="0"/>
                <a:cs typeface="Times New Roman" panose="02020603050405020304" pitchFamily="18" charset="0"/>
              </a:rPr>
              <a:t>the LED lighting controller manufacturer through </a:t>
            </a:r>
            <a:r>
              <a:rPr lang="en-US" sz="1800" dirty="0" smtClean="0">
                <a:latin typeface="Calibri" panose="020F0502020204030204" pitchFamily="34" charset="0"/>
                <a:ea typeface="Calibri" panose="020F0502020204030204" pitchFamily="34" charset="0"/>
                <a:cs typeface="Times New Roman" panose="02020603050405020304" pitchFamily="18" charset="0"/>
              </a:rPr>
              <a:t>AET, </a:t>
            </a:r>
            <a:r>
              <a:rPr lang="en-US" sz="1800" dirty="0">
                <a:latin typeface="Calibri" panose="020F0502020204030204" pitchFamily="34" charset="0"/>
                <a:ea typeface="Calibri" panose="020F0502020204030204" pitchFamily="34" charset="0"/>
                <a:cs typeface="Times New Roman" panose="02020603050405020304" pitchFamily="18" charset="0"/>
              </a:rPr>
              <a:t>and a couple of </a:t>
            </a:r>
            <a:r>
              <a:rPr lang="en-US" sz="1800" dirty="0" smtClean="0">
                <a:latin typeface="Calibri" panose="020F0502020204030204" pitchFamily="34" charset="0"/>
                <a:ea typeface="Calibri" panose="020F0502020204030204" pitchFamily="34" charset="0"/>
                <a:cs typeface="Times New Roman" panose="02020603050405020304" pitchFamily="18" charset="0"/>
              </a:rPr>
              <a:t>other contractors.  </a:t>
            </a:r>
            <a:r>
              <a:rPr lang="en-US" sz="1800" dirty="0">
                <a:latin typeface="Calibri" panose="020F0502020204030204" pitchFamily="34" charset="0"/>
                <a:ea typeface="Calibri" panose="020F0502020204030204" pitchFamily="34" charset="0"/>
                <a:cs typeface="Times New Roman" panose="02020603050405020304" pitchFamily="18" charset="0"/>
              </a:rPr>
              <a:t/>
            </a:r>
            <a:br>
              <a:rPr lang="en-US" sz="1800" dirty="0">
                <a:latin typeface="Calibri" panose="020F0502020204030204" pitchFamily="34" charset="0"/>
                <a:ea typeface="Calibri" panose="020F0502020204030204" pitchFamily="34" charset="0"/>
                <a:cs typeface="Times New Roman" panose="02020603050405020304" pitchFamily="18" charset="0"/>
              </a:rPr>
            </a:br>
            <a:endParaRPr lang="en-US" sz="1800" i="1" u="sng"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1900" b="1" u="sng" dirty="0" smtClean="0">
                <a:latin typeface="Calibri" panose="020F0502020204030204" pitchFamily="34" charset="0"/>
                <a:ea typeface="Calibri" panose="020F0502020204030204" pitchFamily="34" charset="0"/>
                <a:cs typeface="Times New Roman" panose="02020603050405020304" pitchFamily="18" charset="0"/>
              </a:rPr>
              <a:t>The </a:t>
            </a:r>
            <a:r>
              <a:rPr lang="en-US" sz="1900" b="1" u="sng" dirty="0">
                <a:latin typeface="Calibri" panose="020F0502020204030204" pitchFamily="34" charset="0"/>
                <a:ea typeface="Calibri" panose="020F0502020204030204" pitchFamily="34" charset="0"/>
                <a:cs typeface="Times New Roman" panose="02020603050405020304" pitchFamily="18" charset="0"/>
              </a:rPr>
              <a:t>following scheduled shutdown items were completed during the holiday </a:t>
            </a:r>
            <a:r>
              <a:rPr lang="en-US" sz="1900" b="1" u="sng" dirty="0" smtClean="0">
                <a:latin typeface="Calibri" panose="020F0502020204030204" pitchFamily="34" charset="0"/>
                <a:ea typeface="Calibri" panose="020F0502020204030204" pitchFamily="34" charset="0"/>
                <a:cs typeface="Times New Roman" panose="02020603050405020304" pitchFamily="18" charset="0"/>
              </a:rPr>
              <a:t>break: </a:t>
            </a:r>
            <a:r>
              <a:rPr lang="en-US" sz="1800" u="sng" dirty="0">
                <a:latin typeface="Calibri" panose="020F0502020204030204" pitchFamily="34" charset="0"/>
                <a:ea typeface="Calibri" panose="020F0502020204030204" pitchFamily="34" charset="0"/>
                <a:cs typeface="Times New Roman" panose="02020603050405020304" pitchFamily="18" charset="0"/>
              </a:rPr>
              <a:t/>
            </a:r>
            <a:br>
              <a:rPr lang="en-US" sz="1800" u="sng" dirty="0">
                <a:latin typeface="Calibri" panose="020F0502020204030204" pitchFamily="34" charset="0"/>
                <a:ea typeface="Calibri" panose="020F0502020204030204" pitchFamily="34" charset="0"/>
                <a:cs typeface="Times New Roman" panose="02020603050405020304" pitchFamily="18" charset="0"/>
              </a:rPr>
            </a:br>
            <a:endParaRPr lang="en-US" sz="1800" u="sng" dirty="0">
              <a:latin typeface="Calibri" panose="020F0502020204030204" pitchFamily="34" charset="0"/>
              <a:ea typeface="Calibri" panose="020F0502020204030204" pitchFamily="34" charset="0"/>
              <a:cs typeface="Times New Roman" panose="02020603050405020304" pitchFamily="18" charset="0"/>
            </a:endParaRPr>
          </a:p>
          <a:p>
            <a:pPr>
              <a:spcBef>
                <a:spcPts val="600"/>
              </a:spcBef>
            </a:pPr>
            <a:r>
              <a:rPr lang="en-US" sz="1800" dirty="0">
                <a:ea typeface="Calibri" panose="020F0502020204030204" pitchFamily="34" charset="0"/>
                <a:cs typeface="Times New Roman" panose="02020603050405020304" pitchFamily="18" charset="0"/>
              </a:rPr>
              <a:t>Cleaned out storm drain basins at </a:t>
            </a:r>
            <a:r>
              <a:rPr lang="en-US" sz="1800" dirty="0" smtClean="0">
                <a:ea typeface="Calibri" panose="020F0502020204030204" pitchFamily="34" charset="0"/>
                <a:cs typeface="Times New Roman" panose="02020603050405020304" pitchFamily="18" charset="0"/>
              </a:rPr>
              <a:t>three (3) </a:t>
            </a:r>
            <a:r>
              <a:rPr lang="en-US" sz="1800" dirty="0" smtClean="0">
                <a:ea typeface="Calibri" panose="020F0502020204030204" pitchFamily="34" charset="0"/>
                <a:cs typeface="Times New Roman" panose="02020603050405020304" pitchFamily="18" charset="0"/>
              </a:rPr>
              <a:t>schools, located </a:t>
            </a:r>
            <a:r>
              <a:rPr lang="en-US" sz="1800" dirty="0">
                <a:ea typeface="Calibri" panose="020F0502020204030204" pitchFamily="34" charset="0"/>
                <a:cs typeface="Times New Roman" panose="02020603050405020304" pitchFamily="18" charset="0"/>
              </a:rPr>
              <a:t>drywell by Business </a:t>
            </a:r>
            <a:r>
              <a:rPr lang="en-US" sz="1800" dirty="0" smtClean="0">
                <a:ea typeface="Calibri" panose="020F0502020204030204" pitchFamily="34" charset="0"/>
                <a:cs typeface="Times New Roman" panose="02020603050405020304" pitchFamily="18" charset="0"/>
              </a:rPr>
              <a:t>Office, jetted </a:t>
            </a:r>
            <a:r>
              <a:rPr lang="en-US" sz="1800" dirty="0">
                <a:ea typeface="Calibri" panose="020F0502020204030204" pitchFamily="34" charset="0"/>
                <a:cs typeface="Times New Roman" panose="02020603050405020304" pitchFamily="18" charset="0"/>
              </a:rPr>
              <a:t>drywell </a:t>
            </a:r>
            <a:r>
              <a:rPr lang="en-US" sz="1800" dirty="0" smtClean="0">
                <a:ea typeface="Calibri" panose="020F0502020204030204" pitchFamily="34" charset="0"/>
                <a:cs typeface="Times New Roman" panose="02020603050405020304" pitchFamily="18" charset="0"/>
              </a:rPr>
              <a:t>at gravel road between WPS/WMS </a:t>
            </a:r>
            <a:endParaRPr lang="en-US" sz="1800" dirty="0">
              <a:ea typeface="Calibri" panose="020F0502020204030204" pitchFamily="34" charset="0"/>
              <a:cs typeface="Times New Roman" panose="02020603050405020304" pitchFamily="18" charset="0"/>
            </a:endParaRPr>
          </a:p>
          <a:p>
            <a:pPr>
              <a:spcBef>
                <a:spcPts val="600"/>
              </a:spcBef>
            </a:pPr>
            <a:r>
              <a:rPr lang="en-US" sz="1800" dirty="0" smtClean="0">
                <a:ea typeface="Calibri" panose="020F0502020204030204" pitchFamily="34" charset="0"/>
                <a:cs typeface="Times New Roman" panose="02020603050405020304" pitchFamily="18" charset="0"/>
              </a:rPr>
              <a:t>Installed </a:t>
            </a:r>
            <a:r>
              <a:rPr lang="en-US" sz="1800" dirty="0">
                <a:ea typeface="Calibri" panose="020F0502020204030204" pitchFamily="34" charset="0"/>
                <a:cs typeface="Times New Roman" panose="02020603050405020304" pitchFamily="18" charset="0"/>
              </a:rPr>
              <a:t>two </a:t>
            </a:r>
            <a:r>
              <a:rPr lang="en-US" sz="1800" dirty="0" smtClean="0">
                <a:ea typeface="Calibri" panose="020F0502020204030204" pitchFamily="34" charset="0"/>
                <a:cs typeface="Times New Roman" panose="02020603050405020304" pitchFamily="18" charset="0"/>
              </a:rPr>
              <a:t>HEPA Fan </a:t>
            </a:r>
            <a:r>
              <a:rPr lang="en-US" sz="1800" dirty="0">
                <a:ea typeface="Calibri" panose="020F0502020204030204" pitchFamily="34" charset="0"/>
                <a:cs typeface="Times New Roman" panose="02020603050405020304" pitchFamily="18" charset="0"/>
              </a:rPr>
              <a:t>Filter units in the ceramics lab at WHS</a:t>
            </a:r>
          </a:p>
          <a:p>
            <a:pPr>
              <a:spcBef>
                <a:spcPts val="600"/>
              </a:spcBef>
            </a:pPr>
            <a:r>
              <a:rPr lang="en-US" sz="1800" dirty="0">
                <a:ea typeface="Calibri" panose="020F0502020204030204" pitchFamily="34" charset="0"/>
                <a:cs typeface="Times New Roman" panose="02020603050405020304" pitchFamily="18" charset="0"/>
              </a:rPr>
              <a:t>Annual SWCAA compliance report and boiler combustion testing </a:t>
            </a:r>
            <a:r>
              <a:rPr lang="en-US" sz="1800" dirty="0" smtClean="0">
                <a:ea typeface="Calibri" panose="020F0502020204030204" pitchFamily="34" charset="0"/>
                <a:cs typeface="Times New Roman" panose="02020603050405020304" pitchFamily="18" charset="0"/>
              </a:rPr>
              <a:t>at WPS</a:t>
            </a:r>
            <a:r>
              <a:rPr lang="en-US" sz="1800" dirty="0" smtClean="0">
                <a:ea typeface="Calibri" panose="020F0502020204030204" pitchFamily="34" charset="0"/>
                <a:cs typeface="Times New Roman" panose="02020603050405020304" pitchFamily="18" charset="0"/>
              </a:rPr>
              <a:t>, WMS, WHS</a:t>
            </a:r>
            <a:endParaRPr lang="en-US" sz="1800" dirty="0">
              <a:ea typeface="Calibri" panose="020F0502020204030204" pitchFamily="34" charset="0"/>
              <a:cs typeface="Times New Roman" panose="02020603050405020304" pitchFamily="18" charset="0"/>
            </a:endParaRPr>
          </a:p>
          <a:p>
            <a:pPr>
              <a:spcBef>
                <a:spcPts val="600"/>
              </a:spcBef>
            </a:pPr>
            <a:r>
              <a:rPr lang="en-US" sz="1800" dirty="0">
                <a:ea typeface="Calibri" panose="020F0502020204030204" pitchFamily="34" charset="0"/>
                <a:cs typeface="Times New Roman" panose="02020603050405020304" pitchFamily="18" charset="0"/>
              </a:rPr>
              <a:t>Demolished house adjacent to </a:t>
            </a:r>
            <a:r>
              <a:rPr lang="en-US" sz="1800" dirty="0" smtClean="0">
                <a:ea typeface="Calibri" panose="020F0502020204030204" pitchFamily="34" charset="0"/>
                <a:cs typeface="Times New Roman" panose="02020603050405020304" pitchFamily="18" charset="0"/>
              </a:rPr>
              <a:t>WIS</a:t>
            </a:r>
            <a:endParaRPr lang="en-US" sz="1800" dirty="0">
              <a:ea typeface="Calibri" panose="020F0502020204030204" pitchFamily="34" charset="0"/>
              <a:cs typeface="Times New Roman" panose="02020603050405020304" pitchFamily="18" charset="0"/>
            </a:endParaRPr>
          </a:p>
          <a:p>
            <a:pPr>
              <a:spcBef>
                <a:spcPts val="600"/>
              </a:spcBef>
            </a:pPr>
            <a:r>
              <a:rPr lang="en-US" sz="1800" dirty="0">
                <a:ea typeface="Calibri" panose="020F0502020204030204" pitchFamily="34" charset="0"/>
                <a:cs typeface="Times New Roman" panose="02020603050405020304" pitchFamily="18" charset="0"/>
              </a:rPr>
              <a:t>Resurfaced </a:t>
            </a:r>
            <a:r>
              <a:rPr lang="en-US" sz="1800" dirty="0" smtClean="0">
                <a:ea typeface="Calibri" panose="020F0502020204030204" pitchFamily="34" charset="0"/>
                <a:cs typeface="Times New Roman" panose="02020603050405020304" pitchFamily="18" charset="0"/>
              </a:rPr>
              <a:t>green </a:t>
            </a:r>
            <a:r>
              <a:rPr lang="en-US" sz="1800" dirty="0">
                <a:ea typeface="Calibri" panose="020F0502020204030204" pitchFamily="34" charset="0"/>
                <a:cs typeface="Times New Roman" panose="02020603050405020304" pitchFamily="18" charset="0"/>
              </a:rPr>
              <a:t>g</a:t>
            </a:r>
            <a:r>
              <a:rPr lang="en-US" sz="1800" dirty="0" smtClean="0">
                <a:ea typeface="Calibri" panose="020F0502020204030204" pitchFamily="34" charset="0"/>
                <a:cs typeface="Times New Roman" panose="02020603050405020304" pitchFamily="18" charset="0"/>
              </a:rPr>
              <a:t>ym </a:t>
            </a:r>
            <a:r>
              <a:rPr lang="en-US" sz="1800" dirty="0">
                <a:ea typeface="Calibri" panose="020F0502020204030204" pitchFamily="34" charset="0"/>
                <a:cs typeface="Times New Roman" panose="02020603050405020304" pitchFamily="18" charset="0"/>
              </a:rPr>
              <a:t>floor </a:t>
            </a:r>
            <a:r>
              <a:rPr lang="en-US" sz="1800" dirty="0" smtClean="0">
                <a:ea typeface="Calibri" panose="020F0502020204030204" pitchFamily="34" charset="0"/>
                <a:cs typeface="Times New Roman" panose="02020603050405020304" pitchFamily="18" charset="0"/>
              </a:rPr>
              <a:t>at </a:t>
            </a:r>
            <a:r>
              <a:rPr lang="en-US" sz="1800" dirty="0" smtClean="0">
                <a:ea typeface="Calibri" panose="020F0502020204030204" pitchFamily="34" charset="0"/>
                <a:cs typeface="Times New Roman" panose="02020603050405020304" pitchFamily="18" charset="0"/>
              </a:rPr>
              <a:t>WMS</a:t>
            </a:r>
            <a:endParaRPr lang="en-US" sz="1800" dirty="0">
              <a:ea typeface="Calibri" panose="020F0502020204030204" pitchFamily="34" charset="0"/>
              <a:cs typeface="Times New Roman" panose="02020603050405020304" pitchFamily="18" charset="0"/>
            </a:endParaRPr>
          </a:p>
          <a:p>
            <a:pPr>
              <a:spcBef>
                <a:spcPts val="600"/>
              </a:spcBef>
            </a:pPr>
            <a:r>
              <a:rPr lang="en-US" sz="1800" dirty="0">
                <a:ea typeface="Calibri" panose="020F0502020204030204" pitchFamily="34" charset="0"/>
                <a:cs typeface="Times New Roman" panose="02020603050405020304" pitchFamily="18" charset="0"/>
              </a:rPr>
              <a:t>Multiple electrical repairs/ projects (including FFU’s </a:t>
            </a:r>
            <a:r>
              <a:rPr lang="en-US" sz="1800" dirty="0" smtClean="0">
                <a:ea typeface="Calibri" panose="020F0502020204030204" pitchFamily="34" charset="0"/>
                <a:cs typeface="Times New Roman" panose="02020603050405020304" pitchFamily="18" charset="0"/>
              </a:rPr>
              <a:t>CNC) </a:t>
            </a:r>
            <a:endParaRPr lang="en-US" sz="1800" dirty="0">
              <a:ea typeface="Calibri" panose="020F0502020204030204" pitchFamily="34" charset="0"/>
              <a:cs typeface="Times New Roman" panose="02020603050405020304" pitchFamily="18" charset="0"/>
            </a:endParaRPr>
          </a:p>
          <a:p>
            <a:pPr>
              <a:spcBef>
                <a:spcPts val="600"/>
              </a:spcBef>
            </a:pPr>
            <a:r>
              <a:rPr lang="en-US" sz="1800" dirty="0">
                <a:ea typeface="Calibri" panose="020F0502020204030204" pitchFamily="34" charset="0"/>
                <a:cs typeface="Times New Roman" panose="02020603050405020304" pitchFamily="18" charset="0"/>
              </a:rPr>
              <a:t>Installed </a:t>
            </a:r>
            <a:r>
              <a:rPr lang="en-US" sz="1800" dirty="0" smtClean="0">
                <a:ea typeface="Calibri" panose="020F0502020204030204" pitchFamily="34" charset="0"/>
                <a:cs typeface="Times New Roman" panose="02020603050405020304" pitchFamily="18" charset="0"/>
              </a:rPr>
              <a:t>Mazak </a:t>
            </a:r>
            <a:r>
              <a:rPr lang="en-US" sz="1800" dirty="0">
                <a:ea typeface="Calibri" panose="020F0502020204030204" pitchFamily="34" charset="0"/>
                <a:cs typeface="Times New Roman" panose="02020603050405020304" pitchFamily="18" charset="0"/>
              </a:rPr>
              <a:t>CNC </a:t>
            </a:r>
            <a:r>
              <a:rPr lang="en-US" sz="1800" dirty="0" smtClean="0">
                <a:ea typeface="Calibri" panose="020F0502020204030204" pitchFamily="34" charset="0"/>
                <a:cs typeface="Times New Roman" panose="02020603050405020304" pitchFamily="18" charset="0"/>
              </a:rPr>
              <a:t>in</a:t>
            </a:r>
            <a:r>
              <a:rPr lang="en-US" sz="1800" dirty="0" smtClean="0">
                <a:ea typeface="Calibri" panose="020F0502020204030204" pitchFamily="34" charset="0"/>
                <a:cs typeface="Times New Roman" panose="02020603050405020304" pitchFamily="18" charset="0"/>
              </a:rPr>
              <a:t> </a:t>
            </a:r>
            <a:r>
              <a:rPr lang="en-US" sz="1800" dirty="0" smtClean="0">
                <a:ea typeface="Calibri" panose="020F0502020204030204" pitchFamily="34" charset="0"/>
                <a:cs typeface="Times New Roman" panose="02020603050405020304" pitchFamily="18" charset="0"/>
              </a:rPr>
              <a:t>WHS </a:t>
            </a:r>
            <a:r>
              <a:rPr lang="en-US" sz="1800" dirty="0">
                <a:ea typeface="Calibri" panose="020F0502020204030204" pitchFamily="34" charset="0"/>
                <a:cs typeface="Times New Roman" panose="02020603050405020304" pitchFamily="18" charset="0"/>
              </a:rPr>
              <a:t>auto shop </a:t>
            </a:r>
          </a:p>
          <a:p>
            <a:pPr>
              <a:spcBef>
                <a:spcPts val="600"/>
              </a:spcBef>
            </a:pPr>
            <a:r>
              <a:rPr lang="en-US" sz="1800" dirty="0">
                <a:ea typeface="Calibri" panose="020F0502020204030204" pitchFamily="34" charset="0"/>
                <a:cs typeface="Times New Roman" panose="02020603050405020304" pitchFamily="18" charset="0"/>
              </a:rPr>
              <a:t>Completed the installation of </a:t>
            </a:r>
            <a:r>
              <a:rPr lang="en-US" sz="1800" dirty="0" smtClean="0">
                <a:ea typeface="Calibri" panose="020F0502020204030204" pitchFamily="34" charset="0"/>
                <a:cs typeface="Times New Roman" panose="02020603050405020304" pitchFamily="18" charset="0"/>
              </a:rPr>
              <a:t>seven (7) </a:t>
            </a:r>
            <a:r>
              <a:rPr lang="en-US" sz="1800" dirty="0">
                <a:ea typeface="Calibri" panose="020F0502020204030204" pitchFamily="34" charset="0"/>
                <a:cs typeface="Times New Roman" panose="02020603050405020304" pitchFamily="18" charset="0"/>
              </a:rPr>
              <a:t>exterior cameras at </a:t>
            </a:r>
            <a:r>
              <a:rPr lang="en-US" sz="1800" dirty="0" smtClean="0">
                <a:ea typeface="Calibri" panose="020F0502020204030204" pitchFamily="34" charset="0"/>
                <a:cs typeface="Times New Roman" panose="02020603050405020304" pitchFamily="18" charset="0"/>
              </a:rPr>
              <a:t>WIS</a:t>
            </a:r>
            <a:endParaRPr lang="en-US" sz="1800" b="1" dirty="0" smtClean="0"/>
          </a:p>
          <a:p>
            <a:pPr>
              <a:spcBef>
                <a:spcPts val="600"/>
              </a:spcBef>
            </a:pPr>
            <a:r>
              <a:rPr lang="en-US" sz="1800" dirty="0" smtClean="0"/>
              <a:t>Numerous sheetrock repairs and painting projects at WMS and WHS </a:t>
            </a:r>
            <a:endParaRPr lang="en-US" sz="1800" dirty="0"/>
          </a:p>
          <a:p>
            <a:pPr>
              <a:spcBef>
                <a:spcPts val="600"/>
              </a:spcBef>
            </a:pPr>
            <a:r>
              <a:rPr lang="en-US" sz="1800" dirty="0" smtClean="0"/>
              <a:t>Installed synthetic wall panels </a:t>
            </a:r>
            <a:r>
              <a:rPr lang="en-US" sz="1800" dirty="0" smtClean="0"/>
              <a:t>in </a:t>
            </a:r>
            <a:r>
              <a:rPr lang="en-US" sz="1800" dirty="0" smtClean="0"/>
              <a:t>WMS </a:t>
            </a:r>
            <a:r>
              <a:rPr lang="en-US" sz="1800" dirty="0" smtClean="0"/>
              <a:t>kitchen</a:t>
            </a:r>
          </a:p>
          <a:p>
            <a:pPr>
              <a:spcBef>
                <a:spcPts val="600"/>
              </a:spcBef>
            </a:pPr>
            <a:r>
              <a:rPr lang="en-US" sz="1800" dirty="0" smtClean="0"/>
              <a:t>Annual department occupational safety and department training  </a:t>
            </a:r>
          </a:p>
          <a:p>
            <a:pPr>
              <a:spcBef>
                <a:spcPts val="600"/>
              </a:spcBef>
            </a:pPr>
            <a:r>
              <a:rPr lang="en-US" sz="1800" dirty="0" smtClean="0"/>
              <a:t>Installed sidewalk for special education students at </a:t>
            </a:r>
            <a:r>
              <a:rPr lang="en-US" sz="1800" dirty="0" smtClean="0"/>
              <a:t>WPS </a:t>
            </a:r>
            <a:r>
              <a:rPr lang="en-US" sz="1800" dirty="0" smtClean="0"/>
              <a:t>and island crossover sidewalk at WHS</a:t>
            </a:r>
          </a:p>
          <a:p>
            <a:pPr marL="0" indent="0">
              <a:buNone/>
            </a:pPr>
            <a:endParaRPr lang="en-US" sz="1800" dirty="0"/>
          </a:p>
          <a:p>
            <a:endParaRPr lang="en-US" sz="1800" dirty="0"/>
          </a:p>
          <a:p>
            <a:endParaRPr lang="en-US" sz="1800" dirty="0"/>
          </a:p>
          <a:p>
            <a:endParaRPr lang="en-US" sz="1800" dirty="0"/>
          </a:p>
          <a:p>
            <a:endParaRPr lang="en-US" sz="1800" dirty="0"/>
          </a:p>
        </p:txBody>
      </p:sp>
    </p:spTree>
    <p:extLst>
      <p:ext uri="{BB962C8B-B14F-4D97-AF65-F5344CB8AC3E}">
        <p14:creationId xmlns:p14="http://schemas.microsoft.com/office/powerpoint/2010/main" val="2804443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85105" y="923379"/>
            <a:ext cx="10680878" cy="2492990"/>
          </a:xfrm>
          <a:prstGeom prst="rect">
            <a:avLst/>
          </a:prstGeom>
        </p:spPr>
        <p:txBody>
          <a:bodyPr wrap="square">
            <a:spAutoFit/>
          </a:bodyPr>
          <a:lstStyle/>
          <a:p>
            <a:pPr>
              <a:spcBef>
                <a:spcPts val="600"/>
              </a:spcBef>
            </a:pPr>
            <a:endParaRPr lang="en-US" b="1" dirty="0"/>
          </a:p>
          <a:p>
            <a:pPr>
              <a:spcBef>
                <a:spcPts val="600"/>
              </a:spcBef>
            </a:pPr>
            <a:r>
              <a:rPr lang="en-US" sz="1900" b="1" u="sng" dirty="0"/>
              <a:t>Projects scheduled but not </a:t>
            </a:r>
            <a:r>
              <a:rPr lang="en-US" sz="1900" b="1" u="sng" dirty="0" smtClean="0"/>
              <a:t>completed: </a:t>
            </a:r>
            <a:endParaRPr lang="en-US" sz="1900" b="1" u="sng" dirty="0"/>
          </a:p>
          <a:p>
            <a:pPr marL="342900" indent="-342900">
              <a:spcBef>
                <a:spcPts val="600"/>
              </a:spcBef>
              <a:buFont typeface="Arial" panose="020B0604020202020204" pitchFamily="34" charset="0"/>
              <a:buChar char="•"/>
            </a:pPr>
            <a:r>
              <a:rPr lang="en-US" sz="1900" dirty="0" smtClean="0"/>
              <a:t>Re-key </a:t>
            </a:r>
            <a:r>
              <a:rPr lang="en-US" sz="1900" dirty="0" smtClean="0"/>
              <a:t>WMS, </a:t>
            </a:r>
            <a:r>
              <a:rPr lang="en-US" sz="1900" dirty="0"/>
              <a:t>waiting on schedule from contractor  </a:t>
            </a:r>
          </a:p>
          <a:p>
            <a:pPr marL="342900" indent="-342900">
              <a:spcBef>
                <a:spcPts val="600"/>
              </a:spcBef>
              <a:buFont typeface="Arial" panose="020B0604020202020204" pitchFamily="34" charset="0"/>
              <a:buChar char="•"/>
            </a:pPr>
            <a:r>
              <a:rPr lang="en-US" sz="1900" dirty="0"/>
              <a:t>Replace hotline bath </a:t>
            </a:r>
            <a:r>
              <a:rPr lang="en-US" sz="1900" dirty="0" smtClean="0"/>
              <a:t>at WIS </a:t>
            </a:r>
            <a:r>
              <a:rPr lang="en-US" sz="1900" dirty="0"/>
              <a:t>kitchen (waiting on part</a:t>
            </a:r>
            <a:r>
              <a:rPr lang="en-US" sz="1900" dirty="0" smtClean="0"/>
              <a:t>), </a:t>
            </a:r>
            <a:r>
              <a:rPr lang="en-US" sz="1900" dirty="0"/>
              <a:t>caulk WHS hot serving line – manpower limited </a:t>
            </a:r>
          </a:p>
          <a:p>
            <a:pPr marL="342900" indent="-342900">
              <a:spcBef>
                <a:spcPts val="600"/>
              </a:spcBef>
              <a:buFont typeface="Arial" panose="020B0604020202020204" pitchFamily="34" charset="0"/>
              <a:buChar char="•"/>
            </a:pPr>
            <a:r>
              <a:rPr lang="en-US" sz="1900" dirty="0"/>
              <a:t>Installation </a:t>
            </a:r>
            <a:r>
              <a:rPr lang="en-US" sz="1900" dirty="0" smtClean="0"/>
              <a:t>of weather stations at WHS and </a:t>
            </a:r>
            <a:r>
              <a:rPr lang="en-US" sz="1900" dirty="0"/>
              <a:t>WMS </a:t>
            </a:r>
            <a:r>
              <a:rPr lang="en-US" sz="1900" dirty="0" smtClean="0"/>
              <a:t>– manpower limited   </a:t>
            </a:r>
            <a:endParaRPr lang="en-US" sz="1900" dirty="0"/>
          </a:p>
          <a:p>
            <a:pPr marL="342900" indent="-342900">
              <a:spcBef>
                <a:spcPts val="600"/>
              </a:spcBef>
              <a:buFont typeface="Arial" panose="020B0604020202020204" pitchFamily="34" charset="0"/>
              <a:buChar char="•"/>
            </a:pPr>
            <a:r>
              <a:rPr lang="en-US" sz="1900" dirty="0" smtClean="0"/>
              <a:t>EWF (engineered wood fibers) </a:t>
            </a:r>
            <a:r>
              <a:rPr lang="en-US" sz="1900" dirty="0" smtClean="0"/>
              <a:t>at WIS </a:t>
            </a:r>
            <a:r>
              <a:rPr lang="en-US" sz="1900" dirty="0"/>
              <a:t>and WPS- waiting on blower truck availability </a:t>
            </a:r>
          </a:p>
          <a:p>
            <a:endParaRPr lang="en-US" dirty="0"/>
          </a:p>
        </p:txBody>
      </p:sp>
      <p:sp>
        <p:nvSpPr>
          <p:cNvPr id="6" name="Rectangle 5"/>
          <p:cNvSpPr/>
          <p:nvPr/>
        </p:nvSpPr>
        <p:spPr>
          <a:xfrm>
            <a:off x="375281" y="256435"/>
            <a:ext cx="3504677" cy="461665"/>
          </a:xfrm>
          <a:prstGeom prst="rect">
            <a:avLst/>
          </a:prstGeom>
        </p:spPr>
        <p:txBody>
          <a:bodyPr wrap="none">
            <a:spAutoFit/>
          </a:bodyPr>
          <a:lstStyle/>
          <a:p>
            <a:r>
              <a:rPr lang="en-US" sz="2400" i="1" dirty="0"/>
              <a:t>Facilities Report Continued</a:t>
            </a:r>
          </a:p>
        </p:txBody>
      </p:sp>
    </p:spTree>
    <p:extLst>
      <p:ext uri="{BB962C8B-B14F-4D97-AF65-F5344CB8AC3E}">
        <p14:creationId xmlns:p14="http://schemas.microsoft.com/office/powerpoint/2010/main" val="402755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440" y="313610"/>
            <a:ext cx="10515600" cy="626548"/>
          </a:xfrm>
        </p:spPr>
        <p:txBody>
          <a:bodyPr>
            <a:normAutofit/>
          </a:bodyPr>
          <a:lstStyle/>
          <a:p>
            <a:r>
              <a:rPr lang="en-US" sz="2800" b="1" dirty="0" smtClean="0"/>
              <a:t>FACILITY CHARTS – </a:t>
            </a:r>
            <a:r>
              <a:rPr lang="en-US" sz="2400" i="1" dirty="0" smtClean="0"/>
              <a:t>POWER COST AND WORK ORDER STATUS</a:t>
            </a:r>
            <a:endParaRPr lang="en-US" sz="2400" i="1" dirty="0"/>
          </a:p>
        </p:txBody>
      </p:sp>
      <p:pic>
        <p:nvPicPr>
          <p:cNvPr id="7" name="Content Placeholder 6"/>
          <p:cNvPicPr>
            <a:picLocks noGrp="1" noChangeAspect="1"/>
          </p:cNvPicPr>
          <p:nvPr>
            <p:ph idx="1"/>
          </p:nvPr>
        </p:nvPicPr>
        <p:blipFill>
          <a:blip r:embed="rId2"/>
          <a:stretch>
            <a:fillRect/>
          </a:stretch>
        </p:blipFill>
        <p:spPr>
          <a:xfrm>
            <a:off x="6005992" y="1289206"/>
            <a:ext cx="5933026" cy="4003657"/>
          </a:xfrm>
          <a:prstGeom prst="rect">
            <a:avLst/>
          </a:prstGeom>
        </p:spPr>
      </p:pic>
      <p:pic>
        <p:nvPicPr>
          <p:cNvPr id="4" name="Picture 3"/>
          <p:cNvPicPr>
            <a:picLocks noChangeAspect="1"/>
          </p:cNvPicPr>
          <p:nvPr/>
        </p:nvPicPr>
        <p:blipFill>
          <a:blip r:embed="rId3"/>
          <a:stretch>
            <a:fillRect/>
          </a:stretch>
        </p:blipFill>
        <p:spPr>
          <a:xfrm>
            <a:off x="324788" y="1289207"/>
            <a:ext cx="5508413" cy="4003657"/>
          </a:xfrm>
          <a:prstGeom prst="rect">
            <a:avLst/>
          </a:prstGeom>
        </p:spPr>
      </p:pic>
    </p:spTree>
    <p:extLst>
      <p:ext uri="{BB962C8B-B14F-4D97-AF65-F5344CB8AC3E}">
        <p14:creationId xmlns:p14="http://schemas.microsoft.com/office/powerpoint/2010/main" val="4078936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797" y="385761"/>
            <a:ext cx="10515600" cy="626548"/>
          </a:xfrm>
        </p:spPr>
        <p:txBody>
          <a:bodyPr>
            <a:normAutofit fontScale="90000"/>
          </a:bodyPr>
          <a:lstStyle/>
          <a:p>
            <a:r>
              <a:rPr lang="en-US" sz="2800" b="1" dirty="0" smtClean="0"/>
              <a:t>FACILITY CHARTS – </a:t>
            </a:r>
            <a:br>
              <a:rPr lang="en-US" sz="2800" b="1" dirty="0" smtClean="0"/>
            </a:br>
            <a:r>
              <a:rPr lang="en-US" sz="2800" b="1" dirty="0" smtClean="0"/>
              <a:t>WATER USAGE</a:t>
            </a:r>
            <a:br>
              <a:rPr lang="en-US" sz="2800" b="1" dirty="0" smtClean="0"/>
            </a:br>
            <a:r>
              <a:rPr lang="en-US" sz="2800" i="1" dirty="0" smtClean="0"/>
              <a:t>WHS, WIS, WMS, WPS</a:t>
            </a:r>
            <a:endParaRPr lang="en-US" sz="2800" i="1" dirty="0"/>
          </a:p>
        </p:txBody>
      </p:sp>
      <p:sp>
        <p:nvSpPr>
          <p:cNvPr id="3" name="TextBox 2"/>
          <p:cNvSpPr txBox="1"/>
          <p:nvPr/>
        </p:nvSpPr>
        <p:spPr>
          <a:xfrm>
            <a:off x="8370007" y="353466"/>
            <a:ext cx="3205429" cy="830997"/>
          </a:xfrm>
          <a:prstGeom prst="rect">
            <a:avLst/>
          </a:prstGeom>
          <a:noFill/>
        </p:spPr>
        <p:txBody>
          <a:bodyPr wrap="none" rtlCol="0">
            <a:spAutoFit/>
          </a:bodyPr>
          <a:lstStyle/>
          <a:p>
            <a:r>
              <a:rPr lang="en-US" sz="1600" dirty="0" smtClean="0"/>
              <a:t>Water charts are updated every two</a:t>
            </a:r>
          </a:p>
          <a:p>
            <a:r>
              <a:rPr lang="en-US" sz="1600" dirty="0" smtClean="0"/>
              <a:t>months, next update to these charts</a:t>
            </a:r>
          </a:p>
          <a:p>
            <a:r>
              <a:rPr lang="en-US" sz="1600" dirty="0" smtClean="0"/>
              <a:t>in March 2018</a:t>
            </a:r>
            <a:endParaRPr lang="en-US" sz="1600" dirty="0"/>
          </a:p>
        </p:txBody>
      </p:sp>
      <p:sp>
        <p:nvSpPr>
          <p:cNvPr id="13" name="TextBox 12"/>
          <p:cNvSpPr txBox="1"/>
          <p:nvPr/>
        </p:nvSpPr>
        <p:spPr>
          <a:xfrm flipH="1">
            <a:off x="4047070" y="4061100"/>
            <a:ext cx="3873435" cy="1569660"/>
          </a:xfrm>
          <a:prstGeom prst="rect">
            <a:avLst/>
          </a:prstGeom>
          <a:noFill/>
        </p:spPr>
        <p:txBody>
          <a:bodyPr wrap="square" rtlCol="0">
            <a:spAutoFit/>
          </a:bodyPr>
          <a:lstStyle/>
          <a:p>
            <a:pPr algn="just"/>
            <a:r>
              <a:rPr lang="en-US" sz="1600" dirty="0" smtClean="0"/>
              <a:t>The WMS chart includes; 755 </a:t>
            </a:r>
            <a:r>
              <a:rPr lang="en-US" sz="1600" dirty="0" smtClean="0"/>
              <a:t>Park high </a:t>
            </a:r>
            <a:r>
              <a:rPr lang="en-US" sz="1600" dirty="0" smtClean="0"/>
              <a:t>and low flow, BO and Team High, Pit house, bus </a:t>
            </a:r>
            <a:r>
              <a:rPr lang="en-US" sz="1600" dirty="0" smtClean="0"/>
              <a:t>barn, athletic </a:t>
            </a:r>
            <a:r>
              <a:rPr lang="en-US" sz="1600" dirty="0" smtClean="0"/>
              <a:t>field and DO. All of these meters are totaled on the WMS </a:t>
            </a:r>
            <a:r>
              <a:rPr lang="en-US" sz="1600" dirty="0" smtClean="0"/>
              <a:t>graph, </a:t>
            </a:r>
            <a:r>
              <a:rPr lang="en-US" sz="1600" dirty="0" smtClean="0"/>
              <a:t>but each data point is recorded separately to aid in identifying leaks. </a:t>
            </a:r>
            <a:endParaRPr lang="en-US" sz="1600" dirty="0"/>
          </a:p>
        </p:txBody>
      </p:sp>
      <p:pic>
        <p:nvPicPr>
          <p:cNvPr id="5" name="Picture 4"/>
          <p:cNvPicPr>
            <a:picLocks noChangeAspect="1"/>
          </p:cNvPicPr>
          <p:nvPr/>
        </p:nvPicPr>
        <p:blipFill>
          <a:blip r:embed="rId2"/>
          <a:stretch>
            <a:fillRect/>
          </a:stretch>
        </p:blipFill>
        <p:spPr>
          <a:xfrm>
            <a:off x="218797" y="1452052"/>
            <a:ext cx="3557818" cy="2342708"/>
          </a:xfrm>
          <a:prstGeom prst="rect">
            <a:avLst/>
          </a:prstGeom>
        </p:spPr>
      </p:pic>
      <p:pic>
        <p:nvPicPr>
          <p:cNvPr id="8" name="Picture 7"/>
          <p:cNvPicPr>
            <a:picLocks noChangeAspect="1"/>
          </p:cNvPicPr>
          <p:nvPr/>
        </p:nvPicPr>
        <p:blipFill>
          <a:blip r:embed="rId3"/>
          <a:stretch>
            <a:fillRect/>
          </a:stretch>
        </p:blipFill>
        <p:spPr>
          <a:xfrm>
            <a:off x="218797" y="4061100"/>
            <a:ext cx="3557816" cy="2231329"/>
          </a:xfrm>
          <a:prstGeom prst="rect">
            <a:avLst/>
          </a:prstGeom>
        </p:spPr>
      </p:pic>
      <p:pic>
        <p:nvPicPr>
          <p:cNvPr id="9" name="Picture 8"/>
          <p:cNvPicPr>
            <a:picLocks noChangeAspect="1"/>
          </p:cNvPicPr>
          <p:nvPr/>
        </p:nvPicPr>
        <p:blipFill>
          <a:blip r:embed="rId4"/>
          <a:stretch>
            <a:fillRect/>
          </a:stretch>
        </p:blipFill>
        <p:spPr>
          <a:xfrm>
            <a:off x="4047070" y="1452053"/>
            <a:ext cx="3873435" cy="2342708"/>
          </a:xfrm>
          <a:prstGeom prst="rect">
            <a:avLst/>
          </a:prstGeom>
        </p:spPr>
      </p:pic>
      <p:pic>
        <p:nvPicPr>
          <p:cNvPr id="10" name="Picture 9"/>
          <p:cNvPicPr>
            <a:picLocks noChangeAspect="1"/>
          </p:cNvPicPr>
          <p:nvPr/>
        </p:nvPicPr>
        <p:blipFill>
          <a:blip r:embed="rId5"/>
          <a:stretch>
            <a:fillRect/>
          </a:stretch>
        </p:blipFill>
        <p:spPr>
          <a:xfrm>
            <a:off x="8190964" y="1452052"/>
            <a:ext cx="3395694" cy="2342708"/>
          </a:xfrm>
          <a:prstGeom prst="rect">
            <a:avLst/>
          </a:prstGeom>
        </p:spPr>
      </p:pic>
      <p:pic>
        <p:nvPicPr>
          <p:cNvPr id="11" name="Picture 10"/>
          <p:cNvPicPr>
            <a:picLocks noChangeAspect="1"/>
          </p:cNvPicPr>
          <p:nvPr/>
        </p:nvPicPr>
        <p:blipFill>
          <a:blip r:embed="rId6"/>
          <a:stretch>
            <a:fillRect/>
          </a:stretch>
        </p:blipFill>
        <p:spPr>
          <a:xfrm>
            <a:off x="8190964" y="4061100"/>
            <a:ext cx="3285955" cy="2231329"/>
          </a:xfrm>
          <a:prstGeom prst="rect">
            <a:avLst/>
          </a:prstGeom>
        </p:spPr>
      </p:pic>
    </p:spTree>
    <p:extLst>
      <p:ext uri="{BB962C8B-B14F-4D97-AF65-F5344CB8AC3E}">
        <p14:creationId xmlns:p14="http://schemas.microsoft.com/office/powerpoint/2010/main" val="1695958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7000"/>
            <a:lum/>
          </a:blip>
          <a:srcRect/>
          <a:stretch>
            <a:fillRect t="-17000" b="-17000"/>
          </a:stretch>
        </a:blipFill>
        <a:effectLst/>
      </p:bgPr>
    </p:bg>
    <p:spTree>
      <p:nvGrpSpPr>
        <p:cNvPr id="1" name=""/>
        <p:cNvGrpSpPr/>
        <p:nvPr/>
      </p:nvGrpSpPr>
      <p:grpSpPr>
        <a:xfrm>
          <a:off x="0" y="0"/>
          <a:ext cx="0" cy="0"/>
          <a:chOff x="0" y="0"/>
          <a:chExt cx="0" cy="0"/>
        </a:xfrm>
      </p:grpSpPr>
      <p:sp>
        <p:nvSpPr>
          <p:cNvPr id="4" name="TextBox 3"/>
          <p:cNvSpPr txBox="1"/>
          <p:nvPr/>
        </p:nvSpPr>
        <p:spPr>
          <a:xfrm>
            <a:off x="642827" y="922464"/>
            <a:ext cx="10615756" cy="2893100"/>
          </a:xfrm>
          <a:prstGeom prst="rect">
            <a:avLst/>
          </a:prstGeom>
          <a:noFill/>
        </p:spPr>
        <p:txBody>
          <a:bodyPr wrap="square" rtlCol="0">
            <a:spAutoFit/>
          </a:bodyPr>
          <a:lstStyle/>
          <a:p>
            <a:endParaRPr lang="en-US" sz="2000" dirty="0"/>
          </a:p>
          <a:p>
            <a:r>
              <a:rPr lang="en-US" u="sng" dirty="0" smtClean="0"/>
              <a:t>Accidents for the month </a:t>
            </a:r>
          </a:p>
          <a:p>
            <a:r>
              <a:rPr lang="en-US" dirty="0" smtClean="0"/>
              <a:t>There was </a:t>
            </a:r>
            <a:r>
              <a:rPr lang="en-US" dirty="0" smtClean="0"/>
              <a:t>one (1) </a:t>
            </a:r>
            <a:r>
              <a:rPr lang="en-US" dirty="0" smtClean="0"/>
              <a:t>student injury and </a:t>
            </a:r>
            <a:r>
              <a:rPr lang="en-US" dirty="0" smtClean="0"/>
              <a:t>three (3) </a:t>
            </a:r>
            <a:r>
              <a:rPr lang="en-US" dirty="0" smtClean="0"/>
              <a:t>staff incidents/accidents </a:t>
            </a:r>
          </a:p>
          <a:p>
            <a:r>
              <a:rPr lang="en-US" dirty="0" smtClean="0"/>
              <a:t>   </a:t>
            </a:r>
            <a:endParaRPr lang="en-US" u="sng" dirty="0" smtClean="0"/>
          </a:p>
          <a:p>
            <a:r>
              <a:rPr lang="en-US" u="sng" dirty="0" smtClean="0"/>
              <a:t>Staff Accidents/Incidents</a:t>
            </a:r>
          </a:p>
          <a:p>
            <a:pPr marL="342900" indent="-342900">
              <a:buFont typeface="Arial" panose="020B0604020202020204" pitchFamily="34" charset="0"/>
              <a:buChar char="•"/>
            </a:pPr>
            <a:r>
              <a:rPr lang="en-US" dirty="0"/>
              <a:t>WPS  - </a:t>
            </a:r>
            <a:r>
              <a:rPr lang="en-US" dirty="0" smtClean="0"/>
              <a:t>Student threw object at staff </a:t>
            </a:r>
            <a:r>
              <a:rPr lang="en-US" dirty="0" smtClean="0"/>
              <a:t>member, </a:t>
            </a:r>
            <a:r>
              <a:rPr lang="en-US" dirty="0" smtClean="0"/>
              <a:t>contusion </a:t>
            </a:r>
          </a:p>
          <a:p>
            <a:pPr marL="342900" indent="-342900">
              <a:buFont typeface="Arial" panose="020B0604020202020204" pitchFamily="34" charset="0"/>
              <a:buChar char="•"/>
            </a:pPr>
            <a:r>
              <a:rPr lang="en-US" dirty="0" smtClean="0"/>
              <a:t>WPS  - Student struck staff members leg, contusion  </a:t>
            </a:r>
          </a:p>
          <a:p>
            <a:endParaRPr lang="en-US" dirty="0"/>
          </a:p>
          <a:p>
            <a:r>
              <a:rPr lang="en-US" u="sng" dirty="0" smtClean="0"/>
              <a:t>Student Accidents/Injuries (8) </a:t>
            </a:r>
            <a:r>
              <a:rPr lang="en-US" dirty="0" smtClean="0"/>
              <a:t> </a:t>
            </a:r>
          </a:p>
          <a:p>
            <a:pPr marL="342900" indent="-342900">
              <a:buFont typeface="Arial" panose="020B0604020202020204" pitchFamily="34" charset="0"/>
              <a:buChar char="•"/>
            </a:pPr>
            <a:r>
              <a:rPr lang="en-US" dirty="0"/>
              <a:t>WHS (Team High) </a:t>
            </a:r>
            <a:r>
              <a:rPr lang="en-US" dirty="0" smtClean="0"/>
              <a:t>student </a:t>
            </a:r>
            <a:r>
              <a:rPr lang="en-US" dirty="0" smtClean="0"/>
              <a:t>pinched finger </a:t>
            </a:r>
            <a:r>
              <a:rPr lang="en-US" dirty="0" smtClean="0"/>
              <a:t>in </a:t>
            </a:r>
            <a:r>
              <a:rPr lang="en-US" dirty="0" smtClean="0"/>
              <a:t>door, minor laceration</a:t>
            </a:r>
            <a:endParaRPr lang="en-US" sz="2000" b="1" u="sng" dirty="0"/>
          </a:p>
        </p:txBody>
      </p:sp>
      <p:sp>
        <p:nvSpPr>
          <p:cNvPr id="5" name="TextBox 4"/>
          <p:cNvSpPr txBox="1"/>
          <p:nvPr/>
        </p:nvSpPr>
        <p:spPr>
          <a:xfrm>
            <a:off x="312109" y="467672"/>
            <a:ext cx="2559227" cy="523220"/>
          </a:xfrm>
          <a:prstGeom prst="rect">
            <a:avLst/>
          </a:prstGeom>
          <a:noFill/>
        </p:spPr>
        <p:txBody>
          <a:bodyPr wrap="none" rtlCol="0">
            <a:spAutoFit/>
          </a:bodyPr>
          <a:lstStyle/>
          <a:p>
            <a:r>
              <a:rPr lang="en-US" sz="2800" i="1" dirty="0" smtClean="0"/>
              <a:t>SAFETY  REPORT</a:t>
            </a:r>
            <a:endParaRPr lang="en-US" sz="2800" i="1" dirty="0"/>
          </a:p>
        </p:txBody>
      </p:sp>
    </p:spTree>
    <p:extLst>
      <p:ext uri="{BB962C8B-B14F-4D97-AF65-F5344CB8AC3E}">
        <p14:creationId xmlns:p14="http://schemas.microsoft.com/office/powerpoint/2010/main" val="3193311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12110" y="0"/>
            <a:ext cx="2549609" cy="523220"/>
          </a:xfrm>
          <a:prstGeom prst="rect">
            <a:avLst/>
          </a:prstGeom>
          <a:noFill/>
        </p:spPr>
        <p:txBody>
          <a:bodyPr wrap="none" rtlCol="0">
            <a:spAutoFit/>
          </a:bodyPr>
          <a:lstStyle/>
          <a:p>
            <a:r>
              <a:rPr lang="en-US" sz="2800" i="1" dirty="0" smtClean="0"/>
              <a:t>SAFETY CHARTS </a:t>
            </a:r>
            <a:endParaRPr lang="en-US" sz="2800" i="1" dirty="0"/>
          </a:p>
        </p:txBody>
      </p:sp>
      <p:pic>
        <p:nvPicPr>
          <p:cNvPr id="6" name="Picture 5"/>
          <p:cNvPicPr>
            <a:picLocks noChangeAspect="1"/>
          </p:cNvPicPr>
          <p:nvPr/>
        </p:nvPicPr>
        <p:blipFill>
          <a:blip r:embed="rId2"/>
          <a:stretch>
            <a:fillRect/>
          </a:stretch>
        </p:blipFill>
        <p:spPr>
          <a:xfrm>
            <a:off x="5676808" y="3289265"/>
            <a:ext cx="838384" cy="279469"/>
          </a:xfrm>
          <a:prstGeom prst="rect">
            <a:avLst/>
          </a:prstGeom>
        </p:spPr>
      </p:pic>
      <p:pic>
        <p:nvPicPr>
          <p:cNvPr id="7" name="Picture 6"/>
          <p:cNvPicPr>
            <a:picLocks noChangeAspect="1"/>
          </p:cNvPicPr>
          <p:nvPr/>
        </p:nvPicPr>
        <p:blipFill>
          <a:blip r:embed="rId3"/>
          <a:stretch>
            <a:fillRect/>
          </a:stretch>
        </p:blipFill>
        <p:spPr>
          <a:xfrm>
            <a:off x="929793" y="593628"/>
            <a:ext cx="4541914" cy="2975106"/>
          </a:xfrm>
          <a:prstGeom prst="rect">
            <a:avLst/>
          </a:prstGeom>
        </p:spPr>
      </p:pic>
      <p:pic>
        <p:nvPicPr>
          <p:cNvPr id="9" name="Picture 8"/>
          <p:cNvPicPr>
            <a:picLocks noChangeAspect="1"/>
          </p:cNvPicPr>
          <p:nvPr/>
        </p:nvPicPr>
        <p:blipFill>
          <a:blip r:embed="rId4"/>
          <a:stretch>
            <a:fillRect/>
          </a:stretch>
        </p:blipFill>
        <p:spPr>
          <a:xfrm>
            <a:off x="6289182" y="593628"/>
            <a:ext cx="4413161" cy="2975106"/>
          </a:xfrm>
          <a:prstGeom prst="rect">
            <a:avLst/>
          </a:prstGeom>
        </p:spPr>
      </p:pic>
      <p:pic>
        <p:nvPicPr>
          <p:cNvPr id="13" name="Picture 12"/>
          <p:cNvPicPr>
            <a:picLocks noChangeAspect="1"/>
          </p:cNvPicPr>
          <p:nvPr/>
        </p:nvPicPr>
        <p:blipFill>
          <a:blip r:embed="rId5"/>
          <a:stretch>
            <a:fillRect/>
          </a:stretch>
        </p:blipFill>
        <p:spPr>
          <a:xfrm>
            <a:off x="935890" y="3740026"/>
            <a:ext cx="4535817" cy="2944623"/>
          </a:xfrm>
          <a:prstGeom prst="rect">
            <a:avLst/>
          </a:prstGeom>
        </p:spPr>
      </p:pic>
      <p:pic>
        <p:nvPicPr>
          <p:cNvPr id="14" name="Picture 13"/>
          <p:cNvPicPr>
            <a:picLocks noChangeAspect="1"/>
          </p:cNvPicPr>
          <p:nvPr/>
        </p:nvPicPr>
        <p:blipFill>
          <a:blip r:embed="rId6"/>
          <a:stretch>
            <a:fillRect/>
          </a:stretch>
        </p:blipFill>
        <p:spPr>
          <a:xfrm>
            <a:off x="6289183" y="3740026"/>
            <a:ext cx="4413161" cy="2910025"/>
          </a:xfrm>
          <a:prstGeom prst="rect">
            <a:avLst/>
          </a:prstGeom>
        </p:spPr>
      </p:pic>
    </p:spTree>
    <p:extLst>
      <p:ext uri="{BB962C8B-B14F-4D97-AF65-F5344CB8AC3E}">
        <p14:creationId xmlns:p14="http://schemas.microsoft.com/office/powerpoint/2010/main" val="12491805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30203</TotalTime>
  <Words>246</Words>
  <Application>Microsoft Office PowerPoint</Application>
  <PresentationFormat>Widescreen</PresentationFormat>
  <Paragraphs>65</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Woodland Public Schools</vt:lpstr>
      <vt:lpstr>Piping failure WPS A large section of the city water piping sprung a leak at the Primary School. This section of piping was scheduled for replacement during the upcoming summer break, due to multiple previous repairs. Due to the location of this leak and the remaining wall thickness of the piping, we were forced to complete this repair now. Approximately 150 feet of 3 inch and 1 ½ galvanized pipe were replaced with non-metal piping (PEX, crosslink polyethylene).  Emergency planning docs The new emergency planning policy and procedure drafts were completed and sent to the Superintendent for review. This is a complete rewrite of both documents with detailed planning strategies for both District level and school level planning.   Meeting with Police Chief  Met with the Woodland Police Chief to discuss details of our emergency planning process and associated procedures. We discussed key topics of emergency planning including:    </vt:lpstr>
      <vt:lpstr>PowerPoint Presentation</vt:lpstr>
      <vt:lpstr>PowerPoint Presentation</vt:lpstr>
      <vt:lpstr>FACILITY CHARTS – POWER COST AND WORK ORDER STATUS</vt:lpstr>
      <vt:lpstr>FACILITY CHARTS –  WATER USAGE WHS, WIS, WMS, WPS</vt:lpstr>
      <vt:lpstr>PowerPoint Presentation</vt:lpstr>
      <vt:lpstr>PowerPoint Presentation</vt:lpstr>
    </vt:vector>
  </TitlesOfParts>
  <Company>Woodland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Facilities and Safety</dc:title>
  <dc:creator>Landrigan, Scott</dc:creator>
  <cp:lastModifiedBy>Galloway, Nicole</cp:lastModifiedBy>
  <cp:revision>325</cp:revision>
  <cp:lastPrinted>2018-01-11T23:46:39Z</cp:lastPrinted>
  <dcterms:created xsi:type="dcterms:W3CDTF">2016-04-19T23:51:26Z</dcterms:created>
  <dcterms:modified xsi:type="dcterms:W3CDTF">2018-01-17T19:40:59Z</dcterms:modified>
</cp:coreProperties>
</file>